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303410" y="1693329"/>
            <a:ext cx="4662067" cy="8593671"/>
          </a:xfrm>
          <a:custGeom>
            <a:avLst/>
            <a:gdLst/>
            <a:ahLst/>
            <a:cxnLst/>
            <a:rect r="r" b="b" t="t" l="l"/>
            <a:pathLst>
              <a:path h="8593671" w="4662067">
                <a:moveTo>
                  <a:pt x="0" y="0"/>
                </a:moveTo>
                <a:lnTo>
                  <a:pt x="4662067" y="0"/>
                </a:lnTo>
                <a:lnTo>
                  <a:pt x="4662067" y="8593671"/>
                </a:lnTo>
                <a:lnTo>
                  <a:pt x="0" y="8593671"/>
                </a:lnTo>
                <a:lnTo>
                  <a:pt x="0" y="0"/>
                </a:lnTo>
                <a:close/>
              </a:path>
            </a:pathLst>
          </a:custGeom>
          <a:blipFill>
            <a:blip r:embed="rId3"/>
            <a:stretch>
              <a:fillRect l="0" t="0" r="0" b="0"/>
            </a:stretch>
          </a:blipFill>
        </p:spPr>
      </p:sp>
      <p:grpSp>
        <p:nvGrpSpPr>
          <p:cNvPr name="Group 4" id="4"/>
          <p:cNvGrpSpPr/>
          <p:nvPr/>
        </p:nvGrpSpPr>
        <p:grpSpPr>
          <a:xfrm rot="0">
            <a:off x="17293116" y="62618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01EDFF"/>
            </a:soli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1EDFF"/>
            </a:solidFill>
            <a:ln cap="sq">
              <a:noFill/>
              <a:prstDash val="solid"/>
              <a:miter/>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1526919" y="3544910"/>
            <a:ext cx="8195995" cy="5099265"/>
          </a:xfrm>
          <a:prstGeom prst="rect">
            <a:avLst/>
          </a:prstGeom>
        </p:spPr>
        <p:txBody>
          <a:bodyPr anchor="t" rtlCol="false" tIns="0" lIns="0" bIns="0" rIns="0">
            <a:spAutoFit/>
          </a:bodyPr>
          <a:lstStyle/>
          <a:p>
            <a:pPr algn="ctr">
              <a:lnSpc>
                <a:spcPts val="10182"/>
              </a:lnSpc>
            </a:pPr>
            <a:r>
              <a:rPr lang="en-US" sz="7273">
                <a:solidFill>
                  <a:srgbClr val="BBCCD6"/>
                </a:solidFill>
                <a:latin typeface="Canva Sans Bold"/>
              </a:rPr>
              <a:t>Short Story review of </a:t>
            </a:r>
          </a:p>
          <a:p>
            <a:pPr algn="ctr">
              <a:lnSpc>
                <a:spcPts val="10182"/>
              </a:lnSpc>
            </a:pPr>
            <a:r>
              <a:rPr lang="en-US" sz="7273">
                <a:solidFill>
                  <a:srgbClr val="BBCCD6"/>
                </a:solidFill>
                <a:latin typeface="Canva Sans Bold"/>
              </a:rPr>
              <a:t>Large Language </a:t>
            </a:r>
          </a:p>
          <a:p>
            <a:pPr algn="ctr">
              <a:lnSpc>
                <a:spcPts val="10182"/>
              </a:lnSpc>
            </a:pPr>
            <a:r>
              <a:rPr lang="en-US" sz="7273">
                <a:solidFill>
                  <a:srgbClr val="BBCCD6"/>
                </a:solidFill>
                <a:latin typeface="Canva Sans Bold"/>
              </a:rPr>
              <a:t>Models: A Survey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53220" y="1205682"/>
            <a:ext cx="9438619" cy="8715661"/>
          </a:xfrm>
          <a:custGeom>
            <a:avLst/>
            <a:gdLst/>
            <a:ahLst/>
            <a:cxnLst/>
            <a:rect r="r" b="b" t="t" l="l"/>
            <a:pathLst>
              <a:path h="8715661" w="9438619">
                <a:moveTo>
                  <a:pt x="0" y="0"/>
                </a:moveTo>
                <a:lnTo>
                  <a:pt x="9438618" y="0"/>
                </a:lnTo>
                <a:lnTo>
                  <a:pt x="9438618" y="8715660"/>
                </a:lnTo>
                <a:lnTo>
                  <a:pt x="0" y="8715660"/>
                </a:lnTo>
                <a:lnTo>
                  <a:pt x="0" y="0"/>
                </a:lnTo>
                <a:close/>
              </a:path>
            </a:pathLst>
          </a:custGeom>
          <a:blipFill>
            <a:blip r:embed="rId3"/>
            <a:stretch>
              <a:fillRect l="0" t="0" r="0" b="0"/>
            </a:stretch>
          </a:blipFill>
        </p:spPr>
      </p:sp>
      <p:sp>
        <p:nvSpPr>
          <p:cNvPr name="TextBox 4" id="4"/>
          <p:cNvSpPr txBox="true"/>
          <p:nvPr/>
        </p:nvSpPr>
        <p:spPr>
          <a:xfrm rot="0">
            <a:off x="553220" y="230876"/>
            <a:ext cx="2357166" cy="642965"/>
          </a:xfrm>
          <a:prstGeom prst="rect">
            <a:avLst/>
          </a:prstGeom>
        </p:spPr>
        <p:txBody>
          <a:bodyPr anchor="t" rtlCol="false" tIns="0" lIns="0" bIns="0" rIns="0">
            <a:spAutoFit/>
          </a:bodyPr>
          <a:lstStyle/>
          <a:p>
            <a:pPr algn="ctr">
              <a:lnSpc>
                <a:spcPts val="5384"/>
              </a:lnSpc>
              <a:spcBef>
                <a:spcPct val="0"/>
              </a:spcBef>
            </a:pPr>
            <a:r>
              <a:rPr lang="en-US" sz="3846">
                <a:solidFill>
                  <a:srgbClr val="FFFFFF"/>
                </a:solidFill>
                <a:latin typeface="Canva Sans Bold"/>
              </a:rPr>
              <a:t>Datasets: </a:t>
            </a:r>
          </a:p>
        </p:txBody>
      </p:sp>
      <p:sp>
        <p:nvSpPr>
          <p:cNvPr name="TextBox 5" id="5"/>
          <p:cNvSpPr txBox="true"/>
          <p:nvPr/>
        </p:nvSpPr>
        <p:spPr>
          <a:xfrm rot="0">
            <a:off x="10187494" y="1139007"/>
            <a:ext cx="7823977" cy="2933827"/>
          </a:xfrm>
          <a:prstGeom prst="rect">
            <a:avLst/>
          </a:prstGeom>
        </p:spPr>
        <p:txBody>
          <a:bodyPr anchor="t" rtlCol="false" tIns="0" lIns="0" bIns="0" rIns="0">
            <a:spAutoFit/>
          </a:bodyPr>
          <a:lstStyle/>
          <a:p>
            <a:pPr>
              <a:lnSpc>
                <a:spcPts val="4717"/>
              </a:lnSpc>
              <a:spcBef>
                <a:spcPct val="0"/>
              </a:spcBef>
            </a:pPr>
            <a:r>
              <a:rPr lang="en-US" sz="3369">
                <a:solidFill>
                  <a:srgbClr val="FF3131"/>
                </a:solidFill>
                <a:latin typeface="Canva Sans Bold"/>
              </a:rPr>
              <a:t>Red (Basic):</a:t>
            </a:r>
            <a:r>
              <a:rPr lang="en-US" sz="3369">
                <a:solidFill>
                  <a:srgbClr val="FFFFFF"/>
                </a:solidFill>
                <a:latin typeface="Canva Sans Bold"/>
              </a:rPr>
              <a:t> These are foundational datasets that typically involve tasks such as reading comprehension, information retrieval, and basic question answering. </a:t>
            </a:r>
          </a:p>
        </p:txBody>
      </p:sp>
      <p:sp>
        <p:nvSpPr>
          <p:cNvPr name="TextBox 6" id="6"/>
          <p:cNvSpPr txBox="true"/>
          <p:nvPr/>
        </p:nvSpPr>
        <p:spPr>
          <a:xfrm rot="0">
            <a:off x="10187494" y="4290757"/>
            <a:ext cx="7267462" cy="2343277"/>
          </a:xfrm>
          <a:prstGeom prst="rect">
            <a:avLst/>
          </a:prstGeom>
        </p:spPr>
        <p:txBody>
          <a:bodyPr anchor="t" rtlCol="false" tIns="0" lIns="0" bIns="0" rIns="0">
            <a:spAutoFit/>
          </a:bodyPr>
          <a:lstStyle/>
          <a:p>
            <a:pPr>
              <a:lnSpc>
                <a:spcPts val="4717"/>
              </a:lnSpc>
              <a:spcBef>
                <a:spcPct val="0"/>
              </a:spcBef>
            </a:pPr>
            <a:r>
              <a:rPr lang="en-US" sz="3369">
                <a:solidFill>
                  <a:srgbClr val="12F1FF"/>
                </a:solidFill>
                <a:latin typeface="Canva Sans Bold"/>
              </a:rPr>
              <a:t>Blue (Augmented):</a:t>
            </a:r>
            <a:r>
              <a:rPr lang="en-US" sz="3369">
                <a:solidFill>
                  <a:srgbClr val="FFFFFF"/>
                </a:solidFill>
                <a:latin typeface="Canva Sans Bold"/>
              </a:rPr>
              <a:t> Augmented datasets involve tasks that require the LLM to interface with external knowledge sources or tools. </a:t>
            </a:r>
          </a:p>
        </p:txBody>
      </p:sp>
      <p:sp>
        <p:nvSpPr>
          <p:cNvPr name="TextBox 7" id="7"/>
          <p:cNvSpPr txBox="true"/>
          <p:nvPr/>
        </p:nvSpPr>
        <p:spPr>
          <a:xfrm rot="0">
            <a:off x="10187494" y="6851957"/>
            <a:ext cx="7403646" cy="2933827"/>
          </a:xfrm>
          <a:prstGeom prst="rect">
            <a:avLst/>
          </a:prstGeom>
        </p:spPr>
        <p:txBody>
          <a:bodyPr anchor="t" rtlCol="false" tIns="0" lIns="0" bIns="0" rIns="0">
            <a:spAutoFit/>
          </a:bodyPr>
          <a:lstStyle/>
          <a:p>
            <a:pPr>
              <a:lnSpc>
                <a:spcPts val="4717"/>
              </a:lnSpc>
              <a:spcBef>
                <a:spcPct val="0"/>
              </a:spcBef>
            </a:pPr>
            <a:r>
              <a:rPr lang="en-US" sz="3369">
                <a:solidFill>
                  <a:srgbClr val="7ED957"/>
                </a:solidFill>
                <a:latin typeface="Canva Sans Bold"/>
              </a:rPr>
              <a:t>Green (Emergent):</a:t>
            </a:r>
            <a:r>
              <a:rPr lang="en-US" sz="3369">
                <a:solidFill>
                  <a:srgbClr val="FFFFFF"/>
                </a:solidFill>
                <a:latin typeface="Canva Sans Bold"/>
              </a:rPr>
              <a:t> These datasets are designed to assess higher-level cognitive tasks such as problem-solving, reasoning, and creative generation.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87680" y="107319"/>
            <a:ext cx="15912640" cy="10072362"/>
          </a:xfrm>
          <a:custGeom>
            <a:avLst/>
            <a:gdLst/>
            <a:ahLst/>
            <a:cxnLst/>
            <a:rect r="r" b="b" t="t" l="l"/>
            <a:pathLst>
              <a:path h="10072362" w="15912640">
                <a:moveTo>
                  <a:pt x="0" y="0"/>
                </a:moveTo>
                <a:lnTo>
                  <a:pt x="15912640" y="0"/>
                </a:lnTo>
                <a:lnTo>
                  <a:pt x="15912640" y="10072362"/>
                </a:lnTo>
                <a:lnTo>
                  <a:pt x="0" y="10072362"/>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612626" y="2030775"/>
            <a:ext cx="15264000" cy="5886577"/>
          </a:xfrm>
          <a:prstGeom prst="rect">
            <a:avLst/>
          </a:prstGeom>
        </p:spPr>
        <p:txBody>
          <a:bodyPr anchor="t" rtlCol="false" tIns="0" lIns="0" bIns="0" rIns="0">
            <a:spAutoFit/>
          </a:bodyPr>
          <a:lstStyle/>
          <a:p>
            <a:pPr>
              <a:lnSpc>
                <a:spcPts val="4718"/>
              </a:lnSpc>
            </a:pPr>
            <a:r>
              <a:rPr lang="en-US" sz="3370">
                <a:solidFill>
                  <a:srgbClr val="FFFFFF"/>
                </a:solidFill>
                <a:latin typeface="Canva Sans Bold"/>
              </a:rPr>
              <a:t>Metrics for Evaluating LLMs</a:t>
            </a:r>
          </a:p>
          <a:p>
            <a:pPr>
              <a:lnSpc>
                <a:spcPts val="4718"/>
              </a:lnSpc>
            </a:pPr>
          </a:p>
          <a:p>
            <a:pPr>
              <a:lnSpc>
                <a:spcPts val="4718"/>
              </a:lnSpc>
              <a:spcBef>
                <a:spcPct val="0"/>
              </a:spcBef>
            </a:pPr>
            <a:r>
              <a:rPr lang="en-US" sz="3370">
                <a:solidFill>
                  <a:srgbClr val="FFFFFF"/>
                </a:solidFill>
                <a:latin typeface="Canva Sans Bold"/>
              </a:rPr>
              <a:t>• Classification Metrics: Accuracy, precision, recall, F1-score, etc., are used for tasks like sentiment analysis and multi-choice question answering, where responses are either true or false.</a:t>
            </a:r>
          </a:p>
          <a:p>
            <a:pPr>
              <a:lnSpc>
                <a:spcPts val="4718"/>
              </a:lnSpc>
              <a:spcBef>
                <a:spcPct val="0"/>
              </a:spcBef>
            </a:pPr>
          </a:p>
          <a:p>
            <a:pPr>
              <a:lnSpc>
                <a:spcPts val="4718"/>
              </a:lnSpc>
              <a:spcBef>
                <a:spcPct val="0"/>
              </a:spcBef>
            </a:pPr>
            <a:r>
              <a:rPr lang="en-US" sz="3370">
                <a:solidFill>
                  <a:srgbClr val="FFFFFF"/>
                </a:solidFill>
                <a:latin typeface="Canva Sans Bold"/>
              </a:rPr>
              <a:t>• Generative Task Metrics: Open-ended tasks, such as code generation, require specialized metrics like PASS@k, which measures how many generated code solutions pass a set of test cases.</a:t>
            </a:r>
          </a:p>
          <a:p>
            <a:pPr>
              <a:lnSpc>
                <a:spcPts val="471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76529" y="1576324"/>
            <a:ext cx="17259300" cy="7067677"/>
          </a:xfrm>
          <a:prstGeom prst="rect">
            <a:avLst/>
          </a:prstGeom>
        </p:spPr>
        <p:txBody>
          <a:bodyPr anchor="t" rtlCol="false" tIns="0" lIns="0" bIns="0" rIns="0">
            <a:spAutoFit/>
          </a:bodyPr>
          <a:lstStyle/>
          <a:p>
            <a:pPr>
              <a:lnSpc>
                <a:spcPts val="4717"/>
              </a:lnSpc>
              <a:spcBef>
                <a:spcPct val="0"/>
              </a:spcBef>
            </a:pPr>
            <a:r>
              <a:rPr lang="en-US" sz="3369">
                <a:solidFill>
                  <a:srgbClr val="FFFFFF"/>
                </a:solidFill>
                <a:latin typeface="Canva Sans Bold"/>
              </a:rPr>
              <a:t>• Exact Match (EM): Used for tasks where responses must match predefined answers exactly, similar to accuracy in some contexts.</a:t>
            </a:r>
          </a:p>
          <a:p>
            <a:pPr>
              <a:lnSpc>
                <a:spcPts val="4717"/>
              </a:lnSpc>
              <a:spcBef>
                <a:spcPct val="0"/>
              </a:spcBef>
            </a:pPr>
          </a:p>
          <a:p>
            <a:pPr>
              <a:lnSpc>
                <a:spcPts val="4717"/>
              </a:lnSpc>
              <a:spcBef>
                <a:spcPct val="0"/>
              </a:spcBef>
            </a:pPr>
            <a:r>
              <a:rPr lang="en-US" sz="3369">
                <a:solidFill>
                  <a:srgbClr val="FFFFFF"/>
                </a:solidFill>
                <a:latin typeface="Canva Sans Bold"/>
              </a:rPr>
              <a:t>• Human Equivalence Score (HEQ): Evaluates answers based on whether they surpass an average human F1 score.</a:t>
            </a:r>
          </a:p>
          <a:p>
            <a:pPr>
              <a:lnSpc>
                <a:spcPts val="4717"/>
              </a:lnSpc>
              <a:spcBef>
                <a:spcPct val="0"/>
              </a:spcBef>
            </a:pPr>
          </a:p>
          <a:p>
            <a:pPr>
              <a:lnSpc>
                <a:spcPts val="4717"/>
              </a:lnSpc>
              <a:spcBef>
                <a:spcPct val="0"/>
              </a:spcBef>
            </a:pPr>
            <a:r>
              <a:rPr lang="en-US" sz="3369">
                <a:solidFill>
                  <a:srgbClr val="FFFFFF"/>
                </a:solidFill>
                <a:latin typeface="Canva Sans Bold"/>
              </a:rPr>
              <a:t>• Text Generation Metrics: ROUGE, BLEU for tasks involving text similarity; advanced metrics like PARENT and Knowledge F1 assess the structure and factual content.</a:t>
            </a:r>
          </a:p>
          <a:p>
            <a:pPr>
              <a:lnSpc>
                <a:spcPts val="4717"/>
              </a:lnSpc>
              <a:spcBef>
                <a:spcPct val="0"/>
              </a:spcBef>
            </a:pPr>
          </a:p>
          <a:p>
            <a:pPr>
              <a:lnSpc>
                <a:spcPts val="4717"/>
              </a:lnSpc>
              <a:spcBef>
                <a:spcPct val="0"/>
              </a:spcBef>
            </a:pPr>
            <a:r>
              <a:rPr lang="en-US" sz="3369">
                <a:solidFill>
                  <a:srgbClr val="FFFFFF"/>
                </a:solidFill>
                <a:latin typeface="Canva Sans Bold"/>
              </a:rPr>
              <a:t>• Generative Evaluation Metrics: These metrics evaluate outputs using another LLM, focusing on aspects not captured by simpler metrics like n-grams.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862785" y="2634203"/>
            <a:ext cx="17071252" cy="7067677"/>
          </a:xfrm>
          <a:prstGeom prst="rect">
            <a:avLst/>
          </a:prstGeom>
        </p:spPr>
        <p:txBody>
          <a:bodyPr anchor="t" rtlCol="false" tIns="0" lIns="0" bIns="0" rIns="0">
            <a:spAutoFit/>
          </a:bodyPr>
          <a:lstStyle/>
          <a:p>
            <a:pPr marL="727582" indent="-363791" lvl="1">
              <a:lnSpc>
                <a:spcPts val="4717"/>
              </a:lnSpc>
              <a:buFont typeface="Arial"/>
              <a:buChar char="•"/>
            </a:pPr>
            <a:r>
              <a:rPr lang="en-US" sz="3369">
                <a:solidFill>
                  <a:srgbClr val="FFFFFF"/>
                </a:solidFill>
                <a:latin typeface="Canva Sans Bold"/>
              </a:rPr>
              <a:t>Code Generation: Evaluated using PASS@k and accuracy; models are tested for both the ability to generate syntactically correct code and to functionally solve programming problems.</a:t>
            </a:r>
          </a:p>
          <a:p>
            <a:pPr>
              <a:lnSpc>
                <a:spcPts val="4717"/>
              </a:lnSpc>
            </a:pPr>
          </a:p>
          <a:p>
            <a:pPr marL="727582" indent="-363791" lvl="1">
              <a:lnSpc>
                <a:spcPts val="4717"/>
              </a:lnSpc>
              <a:buFont typeface="Arial"/>
              <a:buChar char="•"/>
            </a:pPr>
            <a:r>
              <a:rPr lang="en-US" sz="3369">
                <a:solidFill>
                  <a:srgbClr val="FFFFFF"/>
                </a:solidFill>
                <a:latin typeface="Canva Sans Bold"/>
              </a:rPr>
              <a:t>Reading Comprehension and Reasoning: Models are tested on datasets like SQuAD, RACE, and others with metrics such as F1-score and EM, focusing on the model's ability to parse and understand textual information correctly.</a:t>
            </a:r>
          </a:p>
          <a:p>
            <a:pPr>
              <a:lnSpc>
                <a:spcPts val="4717"/>
              </a:lnSpc>
            </a:pPr>
          </a:p>
          <a:p>
            <a:pPr marL="727582" indent="-363791" lvl="1">
              <a:lnSpc>
                <a:spcPts val="4717"/>
              </a:lnSpc>
              <a:buFont typeface="Arial"/>
              <a:buChar char="•"/>
            </a:pPr>
            <a:r>
              <a:rPr lang="en-US" sz="3369">
                <a:solidFill>
                  <a:srgbClr val="FFFFFF"/>
                </a:solidFill>
                <a:latin typeface="Canva Sans Bold"/>
              </a:rPr>
              <a:t>Commonsense and Logical Reasoning: Evaluated on benchmarks like HellaSwag and PIQA, which require models to apply broad general knowledge and logical reasoning.</a:t>
            </a:r>
          </a:p>
          <a:p>
            <a:pPr>
              <a:lnSpc>
                <a:spcPts val="4717"/>
              </a:lnSpc>
              <a:spcBef>
                <a:spcPct val="0"/>
              </a:spcBef>
            </a:pPr>
          </a:p>
        </p:txBody>
      </p:sp>
      <p:sp>
        <p:nvSpPr>
          <p:cNvPr name="TextBox 4" id="4"/>
          <p:cNvSpPr txBox="true"/>
          <p:nvPr/>
        </p:nvSpPr>
        <p:spPr>
          <a:xfrm rot="0">
            <a:off x="1386401" y="1361318"/>
            <a:ext cx="7757599" cy="571627"/>
          </a:xfrm>
          <a:prstGeom prst="rect">
            <a:avLst/>
          </a:prstGeom>
        </p:spPr>
        <p:txBody>
          <a:bodyPr anchor="t" rtlCol="false" tIns="0" lIns="0" bIns="0" rIns="0">
            <a:spAutoFit/>
          </a:bodyPr>
          <a:lstStyle/>
          <a:p>
            <a:pPr>
              <a:lnSpc>
                <a:spcPts val="4717"/>
              </a:lnSpc>
              <a:spcBef>
                <a:spcPct val="0"/>
              </a:spcBef>
            </a:pPr>
            <a:r>
              <a:rPr lang="en-US" sz="3369">
                <a:solidFill>
                  <a:srgbClr val="FFFFFF"/>
                </a:solidFill>
                <a:latin typeface="Canva Sans Bold"/>
              </a:rPr>
              <a:t>Performance of LLMs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8071B"/>
        </a:solidFill>
      </p:bgPr>
    </p:bg>
    <p:spTree>
      <p:nvGrpSpPr>
        <p:cNvPr id="1" name=""/>
        <p:cNvGrpSpPr/>
        <p:nvPr/>
      </p:nvGrpSpPr>
      <p:grpSpPr>
        <a:xfrm>
          <a:off x="0" y="0"/>
          <a:ext cx="0" cy="0"/>
          <a:chOff x="0" y="0"/>
          <a:chExt cx="0" cy="0"/>
        </a:xfrm>
      </p:grpSpPr>
      <p:sp>
        <p:nvSpPr>
          <p:cNvPr name="Freeform 2" id="2"/>
          <p:cNvSpPr/>
          <p:nvPr/>
        </p:nvSpPr>
        <p:spPr>
          <a:xfrm flipH="false" flipV="false" rot="0">
            <a:off x="3481170" y="0"/>
            <a:ext cx="11325660" cy="10287000"/>
          </a:xfrm>
          <a:custGeom>
            <a:avLst/>
            <a:gdLst/>
            <a:ahLst/>
            <a:cxnLst/>
            <a:rect r="r" b="b" t="t" l="l"/>
            <a:pathLst>
              <a:path h="10287000" w="11325660">
                <a:moveTo>
                  <a:pt x="0" y="0"/>
                </a:moveTo>
                <a:lnTo>
                  <a:pt x="11325660" y="0"/>
                </a:lnTo>
                <a:lnTo>
                  <a:pt x="11325660" y="10287000"/>
                </a:lnTo>
                <a:lnTo>
                  <a:pt x="0" y="1028700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8071B"/>
        </a:solidFill>
      </p:bgPr>
    </p:bg>
    <p:spTree>
      <p:nvGrpSpPr>
        <p:cNvPr id="1" name=""/>
        <p:cNvGrpSpPr/>
        <p:nvPr/>
      </p:nvGrpSpPr>
      <p:grpSpPr>
        <a:xfrm>
          <a:off x="0" y="0"/>
          <a:ext cx="0" cy="0"/>
          <a:chOff x="0" y="0"/>
          <a:chExt cx="0" cy="0"/>
        </a:xfrm>
      </p:grpSpPr>
      <p:sp>
        <p:nvSpPr>
          <p:cNvPr name="Freeform 2" id="2"/>
          <p:cNvSpPr/>
          <p:nvPr/>
        </p:nvSpPr>
        <p:spPr>
          <a:xfrm flipH="false" flipV="false" rot="0">
            <a:off x="2551402" y="0"/>
            <a:ext cx="13185195" cy="10287000"/>
          </a:xfrm>
          <a:custGeom>
            <a:avLst/>
            <a:gdLst/>
            <a:ahLst/>
            <a:cxnLst/>
            <a:rect r="r" b="b" t="t" l="l"/>
            <a:pathLst>
              <a:path h="10287000" w="13185195">
                <a:moveTo>
                  <a:pt x="0" y="0"/>
                </a:moveTo>
                <a:lnTo>
                  <a:pt x="13185196" y="0"/>
                </a:lnTo>
                <a:lnTo>
                  <a:pt x="13185196" y="10287000"/>
                </a:lnTo>
                <a:lnTo>
                  <a:pt x="0" y="102870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8071B"/>
        </a:solidFill>
      </p:bgPr>
    </p:bg>
    <p:spTree>
      <p:nvGrpSpPr>
        <p:cNvPr id="1" name=""/>
        <p:cNvGrpSpPr/>
        <p:nvPr/>
      </p:nvGrpSpPr>
      <p:grpSpPr>
        <a:xfrm>
          <a:off x="0" y="0"/>
          <a:ext cx="0" cy="0"/>
          <a:chOff x="0" y="0"/>
          <a:chExt cx="0" cy="0"/>
        </a:xfrm>
      </p:grpSpPr>
      <p:sp>
        <p:nvSpPr>
          <p:cNvPr name="Freeform 2" id="2"/>
          <p:cNvSpPr/>
          <p:nvPr/>
        </p:nvSpPr>
        <p:spPr>
          <a:xfrm flipH="false" flipV="false" rot="0">
            <a:off x="1358120" y="0"/>
            <a:ext cx="15571759" cy="10287000"/>
          </a:xfrm>
          <a:custGeom>
            <a:avLst/>
            <a:gdLst/>
            <a:ahLst/>
            <a:cxnLst/>
            <a:rect r="r" b="b" t="t" l="l"/>
            <a:pathLst>
              <a:path h="10287000" w="15571759">
                <a:moveTo>
                  <a:pt x="0" y="0"/>
                </a:moveTo>
                <a:lnTo>
                  <a:pt x="15571760" y="0"/>
                </a:lnTo>
                <a:lnTo>
                  <a:pt x="15571760" y="10287000"/>
                </a:lnTo>
                <a:lnTo>
                  <a:pt x="0" y="102870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42897" y="1709977"/>
            <a:ext cx="16131043" cy="6477127"/>
          </a:xfrm>
          <a:prstGeom prst="rect">
            <a:avLst/>
          </a:prstGeom>
        </p:spPr>
        <p:txBody>
          <a:bodyPr anchor="t" rtlCol="false" tIns="0" lIns="0" bIns="0" rIns="0">
            <a:spAutoFit/>
          </a:bodyPr>
          <a:lstStyle/>
          <a:p>
            <a:pPr>
              <a:lnSpc>
                <a:spcPts val="4717"/>
              </a:lnSpc>
              <a:spcBef>
                <a:spcPct val="0"/>
              </a:spcBef>
            </a:pPr>
            <a:r>
              <a:rPr lang="en-US" sz="3369">
                <a:solidFill>
                  <a:srgbClr val="FFFFFF"/>
                </a:solidFill>
                <a:latin typeface="Canva Sans Bold"/>
              </a:rPr>
              <a:t>Future Scope and Research Areas</a:t>
            </a:r>
          </a:p>
          <a:p>
            <a:pPr>
              <a:lnSpc>
                <a:spcPts val="4717"/>
              </a:lnSpc>
              <a:spcBef>
                <a:spcPct val="0"/>
              </a:spcBef>
            </a:pPr>
          </a:p>
          <a:p>
            <a:pPr>
              <a:lnSpc>
                <a:spcPts val="4717"/>
              </a:lnSpc>
              <a:spcBef>
                <a:spcPct val="0"/>
              </a:spcBef>
            </a:pPr>
            <a:r>
              <a:rPr lang="en-US" sz="3369">
                <a:solidFill>
                  <a:srgbClr val="FFFFFF"/>
                </a:solidFill>
                <a:latin typeface="Canva Sans Bold"/>
              </a:rPr>
              <a:t>1. Smaller and More Efficient Language Models: The need for cost-effective Small Language Models (SLMs) as alternatives to larger, costly models like GPT-4 is highlighted. Techniques like parameter-efficient fine-tuning and distillation are important for developing these smaller models.</a:t>
            </a:r>
          </a:p>
          <a:p>
            <a:pPr>
              <a:lnSpc>
                <a:spcPts val="4717"/>
              </a:lnSpc>
              <a:spcBef>
                <a:spcPct val="0"/>
              </a:spcBef>
            </a:pPr>
          </a:p>
          <a:p>
            <a:pPr>
              <a:lnSpc>
                <a:spcPts val="4717"/>
              </a:lnSpc>
              <a:spcBef>
                <a:spcPct val="0"/>
              </a:spcBef>
            </a:pPr>
            <a:r>
              <a:rPr lang="en-US" sz="3369">
                <a:solidFill>
                  <a:srgbClr val="FFFFFF"/>
                </a:solidFill>
                <a:latin typeface="Canva Sans Bold"/>
              </a:rPr>
              <a:t>2. New Architectural Paradigms: There's an exploration beyond Transformer blocks to post-attention models like State Space Models (SSMs). These include architectures like Monarch Mixer and mechanisms like Mixture of Experts (MoEs) which address the need for processing longer contexts.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19883" y="690499"/>
            <a:ext cx="17248234" cy="8839327"/>
          </a:xfrm>
          <a:prstGeom prst="rect">
            <a:avLst/>
          </a:prstGeom>
        </p:spPr>
        <p:txBody>
          <a:bodyPr anchor="t" rtlCol="false" tIns="0" lIns="0" bIns="0" rIns="0">
            <a:spAutoFit/>
          </a:bodyPr>
          <a:lstStyle/>
          <a:p>
            <a:pPr>
              <a:lnSpc>
                <a:spcPts val="4717"/>
              </a:lnSpc>
              <a:spcBef>
                <a:spcPct val="0"/>
              </a:spcBef>
            </a:pPr>
          </a:p>
          <a:p>
            <a:pPr>
              <a:lnSpc>
                <a:spcPts val="4717"/>
              </a:lnSpc>
              <a:spcBef>
                <a:spcPct val="0"/>
              </a:spcBef>
            </a:pPr>
            <a:r>
              <a:rPr lang="en-US" sz="3369">
                <a:solidFill>
                  <a:srgbClr val="FFFFFF"/>
                </a:solidFill>
                <a:latin typeface="Canva Sans Bold"/>
              </a:rPr>
              <a:t>3. Multimodal Models: Future LLMs are expected to become multimodal, handling diverse data types like text, images, and videos in a unified manner, which will enhance their applications across various fields.</a:t>
            </a:r>
          </a:p>
          <a:p>
            <a:pPr>
              <a:lnSpc>
                <a:spcPts val="4717"/>
              </a:lnSpc>
              <a:spcBef>
                <a:spcPct val="0"/>
              </a:spcBef>
            </a:pPr>
          </a:p>
          <a:p>
            <a:pPr>
              <a:lnSpc>
                <a:spcPts val="4717"/>
              </a:lnSpc>
              <a:spcBef>
                <a:spcPct val="0"/>
              </a:spcBef>
            </a:pPr>
            <a:r>
              <a:rPr lang="en-US" sz="3369">
                <a:solidFill>
                  <a:srgbClr val="FFFFFF"/>
                </a:solidFill>
                <a:latin typeface="Canva Sans Bold"/>
              </a:rPr>
              <a:t>4. Improved LLM Usage and Augmentation: Research in advanced prompt engineering, the use of tools, and augmentation techniques is crucial for addressing LLM limitations such as hallucinations. This includes the development of LLM-based systems for personalized interactions and multi-agent systems that may lead to AGI.</a:t>
            </a:r>
          </a:p>
          <a:p>
            <a:pPr>
              <a:lnSpc>
                <a:spcPts val="4717"/>
              </a:lnSpc>
              <a:spcBef>
                <a:spcPct val="0"/>
              </a:spcBef>
            </a:pPr>
          </a:p>
          <a:p>
            <a:pPr>
              <a:lnSpc>
                <a:spcPts val="4717"/>
              </a:lnSpc>
              <a:spcBef>
                <a:spcPct val="0"/>
              </a:spcBef>
            </a:pPr>
            <a:r>
              <a:rPr lang="en-US" sz="3369">
                <a:solidFill>
                  <a:srgbClr val="FFFFFF"/>
                </a:solidFill>
                <a:latin typeface="Canva Sans Bold"/>
              </a:rPr>
              <a:t>5. Security and Ethical/Responsible AI: Ensuring the robustness of LLMs against adversarial attacks and ethical concerns such as biases and responsible handling of sensitive information is an ongoing area of research. As LLM usage increases, so does the importance of ensuring their security and ethical behavior.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76086" y="962025"/>
            <a:ext cx="16537824" cy="2343277"/>
          </a:xfrm>
          <a:prstGeom prst="rect">
            <a:avLst/>
          </a:prstGeom>
        </p:spPr>
        <p:txBody>
          <a:bodyPr anchor="t" rtlCol="false" tIns="0" lIns="0" bIns="0" rIns="0">
            <a:spAutoFit/>
          </a:bodyPr>
          <a:lstStyle/>
          <a:p>
            <a:pPr>
              <a:lnSpc>
                <a:spcPts val="4717"/>
              </a:lnSpc>
              <a:spcBef>
                <a:spcPct val="0"/>
              </a:spcBef>
            </a:pPr>
            <a:r>
              <a:rPr lang="en-US" sz="3369">
                <a:solidFill>
                  <a:srgbClr val="FFFFFF"/>
                </a:solidFill>
                <a:latin typeface="Canva Sans Bold"/>
              </a:rPr>
              <a:t>LLMs are large-scale, pre-trained, statistical language models based on neural networks. The development of LLMs was made possible in 4 waves: Statistical Language Models, Neural Network Language Models, Pretrained Language Models, and finally LLMs.</a:t>
            </a:r>
          </a:p>
        </p:txBody>
      </p:sp>
      <p:sp>
        <p:nvSpPr>
          <p:cNvPr name="TextBox 4" id="4"/>
          <p:cNvSpPr txBox="true"/>
          <p:nvPr/>
        </p:nvSpPr>
        <p:spPr>
          <a:xfrm rot="0">
            <a:off x="376086" y="3616748"/>
            <a:ext cx="17911914" cy="5886491"/>
          </a:xfrm>
          <a:prstGeom prst="rect">
            <a:avLst/>
          </a:prstGeom>
        </p:spPr>
        <p:txBody>
          <a:bodyPr anchor="t" rtlCol="false" tIns="0" lIns="0" bIns="0" rIns="0">
            <a:spAutoFit/>
          </a:bodyPr>
          <a:lstStyle/>
          <a:p>
            <a:pPr>
              <a:lnSpc>
                <a:spcPts val="4722"/>
              </a:lnSpc>
              <a:spcBef>
                <a:spcPct val="0"/>
              </a:spcBef>
            </a:pPr>
            <a:r>
              <a:rPr lang="en-US" sz="3373">
                <a:solidFill>
                  <a:srgbClr val="FFFFFF"/>
                </a:solidFill>
                <a:latin typeface="Canva Sans Bold"/>
              </a:rPr>
              <a:t>For Statistical Language Models the best was the Markov Chain Models (n-gram models) which predict the next word based on the preceding n words. The problem with this approach was data sparsity. </a:t>
            </a:r>
          </a:p>
          <a:p>
            <a:pPr>
              <a:lnSpc>
                <a:spcPts val="4722"/>
              </a:lnSpc>
              <a:spcBef>
                <a:spcPct val="0"/>
              </a:spcBef>
            </a:pPr>
          </a:p>
          <a:p>
            <a:pPr>
              <a:lnSpc>
                <a:spcPts val="4722"/>
              </a:lnSpc>
              <a:spcBef>
                <a:spcPct val="0"/>
              </a:spcBef>
            </a:pPr>
            <a:r>
              <a:rPr lang="en-US" sz="3373">
                <a:solidFill>
                  <a:srgbClr val="FFFFFF"/>
                </a:solidFill>
                <a:latin typeface="Canva Sans Bold"/>
              </a:rPr>
              <a:t>Then came the NLMs, which deal with data sparsity by mapping words to low-dimensional continuous vectors. This approach enabled semantic search capabilities. These are mainly task-specific models.</a:t>
            </a:r>
          </a:p>
          <a:p>
            <a:pPr>
              <a:lnSpc>
                <a:spcPts val="4722"/>
              </a:lnSpc>
              <a:spcBef>
                <a:spcPct val="0"/>
              </a:spcBef>
            </a:pPr>
          </a:p>
          <a:p>
            <a:pPr>
              <a:lnSpc>
                <a:spcPts val="4722"/>
              </a:lnSpc>
              <a:spcBef>
                <a:spcPct val="0"/>
              </a:spcBef>
            </a:pPr>
            <a:r>
              <a:rPr lang="en-US" sz="3373">
                <a:solidFill>
                  <a:srgbClr val="FFFFFF"/>
                </a:solidFill>
                <a:latin typeface="Canva Sans Bold"/>
              </a:rPr>
              <a:t>Then, Pretrained Language Models, these models are task-agnostic, they follow the pretraining and fine-tuning paradigm.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262559" y="4202931"/>
            <a:ext cx="6819199" cy="1522694"/>
          </a:xfrm>
          <a:prstGeom prst="rect">
            <a:avLst/>
          </a:prstGeom>
        </p:spPr>
        <p:txBody>
          <a:bodyPr anchor="t" rtlCol="false" tIns="0" lIns="0" bIns="0" rIns="0">
            <a:spAutoFit/>
          </a:bodyPr>
          <a:lstStyle/>
          <a:p>
            <a:pPr algn="ctr">
              <a:lnSpc>
                <a:spcPts val="12625"/>
              </a:lnSpc>
              <a:spcBef>
                <a:spcPct val="0"/>
              </a:spcBef>
            </a:pPr>
            <a:r>
              <a:rPr lang="en-US" sz="9018">
                <a:solidFill>
                  <a:srgbClr val="FFFFFF"/>
                </a:solidFill>
                <a:latin typeface="Canva Sans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20331" y="2908822"/>
            <a:ext cx="16606675" cy="4114927"/>
          </a:xfrm>
          <a:prstGeom prst="rect">
            <a:avLst/>
          </a:prstGeom>
        </p:spPr>
        <p:txBody>
          <a:bodyPr anchor="t" rtlCol="false" tIns="0" lIns="0" bIns="0" rIns="0">
            <a:spAutoFit/>
          </a:bodyPr>
          <a:lstStyle/>
          <a:p>
            <a:pPr>
              <a:lnSpc>
                <a:spcPts val="4717"/>
              </a:lnSpc>
              <a:spcBef>
                <a:spcPct val="0"/>
              </a:spcBef>
            </a:pPr>
            <a:r>
              <a:rPr lang="en-US" sz="3369">
                <a:solidFill>
                  <a:srgbClr val="FFFFFF"/>
                </a:solidFill>
                <a:latin typeface="Canva Sans Bold"/>
              </a:rPr>
              <a:t>LLMs are transformer-based language models with tens of thousands of Billion parameters. These exhibit better language understanding and generational capabilities from PLMs and have emerging abilities that are not there in PLMs:</a:t>
            </a:r>
          </a:p>
          <a:p>
            <a:pPr>
              <a:lnSpc>
                <a:spcPts val="4717"/>
              </a:lnSpc>
              <a:spcBef>
                <a:spcPct val="0"/>
              </a:spcBef>
            </a:pPr>
            <a:r>
              <a:rPr lang="en-US" sz="3369">
                <a:solidFill>
                  <a:srgbClr val="FFFFFF"/>
                </a:solidFill>
                <a:latin typeface="Canva Sans Bold"/>
              </a:rPr>
              <a:t> </a:t>
            </a:r>
          </a:p>
          <a:p>
            <a:pPr>
              <a:lnSpc>
                <a:spcPts val="4717"/>
              </a:lnSpc>
              <a:spcBef>
                <a:spcPct val="0"/>
              </a:spcBef>
            </a:pPr>
            <a:r>
              <a:rPr lang="en-US" sz="3369">
                <a:solidFill>
                  <a:srgbClr val="FFFFFF"/>
                </a:solidFill>
                <a:latin typeface="Canva Sans Bold"/>
              </a:rPr>
              <a:t>1) In-context Learning </a:t>
            </a:r>
          </a:p>
          <a:p>
            <a:pPr>
              <a:lnSpc>
                <a:spcPts val="4717"/>
              </a:lnSpc>
              <a:spcBef>
                <a:spcPct val="0"/>
              </a:spcBef>
            </a:pPr>
            <a:r>
              <a:rPr lang="en-US" sz="3369">
                <a:solidFill>
                  <a:srgbClr val="FFFFFF"/>
                </a:solidFill>
                <a:latin typeface="Canva Sans Bold"/>
              </a:rPr>
              <a:t>2) Instruction Following </a:t>
            </a:r>
          </a:p>
          <a:p>
            <a:pPr>
              <a:lnSpc>
                <a:spcPts val="4717"/>
              </a:lnSpc>
              <a:spcBef>
                <a:spcPct val="0"/>
              </a:spcBef>
            </a:pPr>
            <a:r>
              <a:rPr lang="en-US" sz="3369">
                <a:solidFill>
                  <a:srgbClr val="FFFFFF"/>
                </a:solidFill>
                <a:latin typeface="Canva Sans Bold"/>
              </a:rPr>
              <a:t>3) Multi-Step Reasoning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87070" y="868500"/>
            <a:ext cx="15219146" cy="5553369"/>
          </a:xfrm>
          <a:custGeom>
            <a:avLst/>
            <a:gdLst/>
            <a:ahLst/>
            <a:cxnLst/>
            <a:rect r="r" b="b" t="t" l="l"/>
            <a:pathLst>
              <a:path h="5553369" w="15219146">
                <a:moveTo>
                  <a:pt x="0" y="0"/>
                </a:moveTo>
                <a:lnTo>
                  <a:pt x="15219145" y="0"/>
                </a:lnTo>
                <a:lnTo>
                  <a:pt x="15219145" y="5553369"/>
                </a:lnTo>
                <a:lnTo>
                  <a:pt x="0" y="5553369"/>
                </a:lnTo>
                <a:lnTo>
                  <a:pt x="0" y="0"/>
                </a:lnTo>
                <a:close/>
              </a:path>
            </a:pathLst>
          </a:custGeom>
          <a:blipFill>
            <a:blip r:embed="rId3"/>
            <a:stretch>
              <a:fillRect l="0" t="0" r="0" b="0"/>
            </a:stretch>
          </a:blipFill>
        </p:spPr>
      </p:sp>
      <p:sp>
        <p:nvSpPr>
          <p:cNvPr name="TextBox 4" id="4"/>
          <p:cNvSpPr txBox="true"/>
          <p:nvPr/>
        </p:nvSpPr>
        <p:spPr>
          <a:xfrm rot="0">
            <a:off x="0" y="6827018"/>
            <a:ext cx="5494027" cy="2343277"/>
          </a:xfrm>
          <a:prstGeom prst="rect">
            <a:avLst/>
          </a:prstGeom>
        </p:spPr>
        <p:txBody>
          <a:bodyPr anchor="t" rtlCol="false" tIns="0" lIns="0" bIns="0" rIns="0">
            <a:spAutoFit/>
          </a:bodyPr>
          <a:lstStyle/>
          <a:p>
            <a:pPr algn="ctr">
              <a:lnSpc>
                <a:spcPts val="4717"/>
              </a:lnSpc>
              <a:spcBef>
                <a:spcPct val="0"/>
              </a:spcBef>
            </a:pPr>
            <a:r>
              <a:rPr lang="en-US" sz="3369">
                <a:solidFill>
                  <a:srgbClr val="FFFFFF"/>
                </a:solidFill>
                <a:latin typeface="Canva Sans Bold"/>
              </a:rPr>
              <a:t>GPT Family: </a:t>
            </a:r>
          </a:p>
          <a:p>
            <a:pPr algn="ctr">
              <a:lnSpc>
                <a:spcPts val="4717"/>
              </a:lnSpc>
              <a:spcBef>
                <a:spcPct val="0"/>
              </a:spcBef>
            </a:pPr>
            <a:r>
              <a:rPr lang="en-US" sz="3369">
                <a:solidFill>
                  <a:srgbClr val="FFFFFF"/>
                </a:solidFill>
                <a:latin typeface="Canva Sans Bold"/>
              </a:rPr>
              <a:t>Decoder - Only Architecture</a:t>
            </a:r>
          </a:p>
          <a:p>
            <a:pPr algn="ctr">
              <a:lnSpc>
                <a:spcPts val="4717"/>
              </a:lnSpc>
              <a:spcBef>
                <a:spcPct val="0"/>
              </a:spcBef>
            </a:pPr>
            <a:r>
              <a:rPr lang="en-US" sz="3369">
                <a:solidFill>
                  <a:srgbClr val="FFFFFF"/>
                </a:solidFill>
                <a:latin typeface="Canva Sans Bold"/>
              </a:rPr>
              <a:t>Application Diversity</a:t>
            </a:r>
          </a:p>
        </p:txBody>
      </p:sp>
      <p:sp>
        <p:nvSpPr>
          <p:cNvPr name="TextBox 5" id="5"/>
          <p:cNvSpPr txBox="true"/>
          <p:nvPr/>
        </p:nvSpPr>
        <p:spPr>
          <a:xfrm rot="0">
            <a:off x="5825867" y="6827018"/>
            <a:ext cx="5661356" cy="2343277"/>
          </a:xfrm>
          <a:prstGeom prst="rect">
            <a:avLst/>
          </a:prstGeom>
        </p:spPr>
        <p:txBody>
          <a:bodyPr anchor="t" rtlCol="false" tIns="0" lIns="0" bIns="0" rIns="0">
            <a:spAutoFit/>
          </a:bodyPr>
          <a:lstStyle/>
          <a:p>
            <a:pPr algn="ctr">
              <a:lnSpc>
                <a:spcPts val="4717"/>
              </a:lnSpc>
              <a:spcBef>
                <a:spcPct val="0"/>
              </a:spcBef>
            </a:pPr>
            <a:r>
              <a:rPr lang="en-US" sz="3369">
                <a:solidFill>
                  <a:srgbClr val="FFFFFF"/>
                </a:solidFill>
                <a:latin typeface="Canva Sans Bold"/>
              </a:rPr>
              <a:t>LLaMA Family:</a:t>
            </a:r>
          </a:p>
          <a:p>
            <a:pPr algn="ctr">
              <a:lnSpc>
                <a:spcPts val="4717"/>
              </a:lnSpc>
              <a:spcBef>
                <a:spcPct val="0"/>
              </a:spcBef>
            </a:pPr>
            <a:r>
              <a:rPr lang="en-US" sz="3369">
                <a:solidFill>
                  <a:srgbClr val="FFFFFF"/>
                </a:solidFill>
                <a:latin typeface="Canva Sans Bold"/>
              </a:rPr>
              <a:t>Open-Source Accessibility</a:t>
            </a:r>
          </a:p>
          <a:p>
            <a:pPr algn="ctr">
              <a:lnSpc>
                <a:spcPts val="4717"/>
              </a:lnSpc>
              <a:spcBef>
                <a:spcPct val="0"/>
              </a:spcBef>
            </a:pPr>
            <a:r>
              <a:rPr lang="en-US" sz="3369">
                <a:solidFill>
                  <a:srgbClr val="FFFFFF"/>
                </a:solidFill>
                <a:latin typeface="Canva Sans Bold"/>
              </a:rPr>
              <a:t>Enhanced Design and Performance</a:t>
            </a:r>
          </a:p>
        </p:txBody>
      </p:sp>
      <p:sp>
        <p:nvSpPr>
          <p:cNvPr name="TextBox 6" id="6"/>
          <p:cNvSpPr txBox="true"/>
          <p:nvPr/>
        </p:nvSpPr>
        <p:spPr>
          <a:xfrm rot="0">
            <a:off x="11677205" y="6827018"/>
            <a:ext cx="6083426" cy="2343277"/>
          </a:xfrm>
          <a:prstGeom prst="rect">
            <a:avLst/>
          </a:prstGeom>
        </p:spPr>
        <p:txBody>
          <a:bodyPr anchor="t" rtlCol="false" tIns="0" lIns="0" bIns="0" rIns="0">
            <a:spAutoFit/>
          </a:bodyPr>
          <a:lstStyle/>
          <a:p>
            <a:pPr algn="ctr">
              <a:lnSpc>
                <a:spcPts val="4717"/>
              </a:lnSpc>
              <a:spcBef>
                <a:spcPct val="0"/>
              </a:spcBef>
            </a:pPr>
            <a:r>
              <a:rPr lang="en-US" sz="3369">
                <a:solidFill>
                  <a:srgbClr val="FFFFFF"/>
                </a:solidFill>
                <a:latin typeface="Canva Sans Bold"/>
              </a:rPr>
              <a:t>PaLM Family:</a:t>
            </a:r>
          </a:p>
          <a:p>
            <a:pPr algn="ctr">
              <a:lnSpc>
                <a:spcPts val="4717"/>
              </a:lnSpc>
              <a:spcBef>
                <a:spcPct val="0"/>
              </a:spcBef>
            </a:pPr>
            <a:r>
              <a:rPr lang="en-US" sz="3369">
                <a:solidFill>
                  <a:srgbClr val="FFFFFF"/>
                </a:solidFill>
                <a:latin typeface="Canva Sans Bold"/>
              </a:rPr>
              <a:t>Scale and Training Efficiency</a:t>
            </a:r>
          </a:p>
          <a:p>
            <a:pPr algn="ctr">
              <a:lnSpc>
                <a:spcPts val="4717"/>
              </a:lnSpc>
              <a:spcBef>
                <a:spcPct val="0"/>
              </a:spcBef>
            </a:pPr>
            <a:r>
              <a:rPr lang="en-US" sz="3369">
                <a:solidFill>
                  <a:srgbClr val="FFFFFF"/>
                </a:solidFill>
                <a:latin typeface="Canva Sans Bold"/>
              </a:rPr>
              <a:t>Advanced Fintuning Techniques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901405" y="4543565"/>
            <a:ext cx="11826037" cy="5409042"/>
          </a:xfrm>
          <a:custGeom>
            <a:avLst/>
            <a:gdLst/>
            <a:ahLst/>
            <a:cxnLst/>
            <a:rect r="r" b="b" t="t" l="l"/>
            <a:pathLst>
              <a:path h="5409042" w="11826037">
                <a:moveTo>
                  <a:pt x="0" y="0"/>
                </a:moveTo>
                <a:lnTo>
                  <a:pt x="11826037" y="0"/>
                </a:lnTo>
                <a:lnTo>
                  <a:pt x="11826037" y="5409043"/>
                </a:lnTo>
                <a:lnTo>
                  <a:pt x="0" y="5409043"/>
                </a:lnTo>
                <a:lnTo>
                  <a:pt x="0" y="0"/>
                </a:lnTo>
                <a:close/>
              </a:path>
            </a:pathLst>
          </a:custGeom>
          <a:blipFill>
            <a:blip r:embed="rId3"/>
            <a:stretch>
              <a:fillRect l="0" t="-2449" r="0" b="-2449"/>
            </a:stretch>
          </a:blipFill>
        </p:spPr>
      </p:sp>
      <p:sp>
        <p:nvSpPr>
          <p:cNvPr name="TextBox 4" id="4"/>
          <p:cNvSpPr txBox="true"/>
          <p:nvPr/>
        </p:nvSpPr>
        <p:spPr>
          <a:xfrm rot="0">
            <a:off x="300751" y="187731"/>
            <a:ext cx="16958549" cy="3524377"/>
          </a:xfrm>
          <a:prstGeom prst="rect">
            <a:avLst/>
          </a:prstGeom>
        </p:spPr>
        <p:txBody>
          <a:bodyPr anchor="t" rtlCol="false" tIns="0" lIns="0" bIns="0" rIns="0">
            <a:spAutoFit/>
          </a:bodyPr>
          <a:lstStyle/>
          <a:p>
            <a:pPr>
              <a:lnSpc>
                <a:spcPts val="4717"/>
              </a:lnSpc>
            </a:pPr>
            <a:r>
              <a:rPr lang="en-US" sz="3369">
                <a:solidFill>
                  <a:srgbClr val="FFFFFF"/>
                </a:solidFill>
                <a:latin typeface="Canva Sans Bold"/>
              </a:rPr>
              <a:t>LLM Architectures:</a:t>
            </a:r>
          </a:p>
          <a:p>
            <a:pPr>
              <a:lnSpc>
                <a:spcPts val="4717"/>
              </a:lnSpc>
            </a:pPr>
          </a:p>
          <a:p>
            <a:pPr>
              <a:lnSpc>
                <a:spcPts val="4717"/>
              </a:lnSpc>
              <a:spcBef>
                <a:spcPct val="0"/>
              </a:spcBef>
            </a:pPr>
            <a:r>
              <a:rPr lang="en-US" sz="3369">
                <a:solidFill>
                  <a:srgbClr val="FFFFFF"/>
                </a:solidFill>
                <a:latin typeface="Canva Sans Bold"/>
              </a:rPr>
              <a:t>Transformer: Works on self-attention to preserve long-term contextual attention.</a:t>
            </a:r>
          </a:p>
          <a:p>
            <a:pPr>
              <a:lnSpc>
                <a:spcPts val="4717"/>
              </a:lnSpc>
              <a:spcBef>
                <a:spcPct val="0"/>
              </a:spcBef>
            </a:pPr>
            <a:r>
              <a:rPr lang="en-US" sz="3369">
                <a:solidFill>
                  <a:srgbClr val="FFFFFF"/>
                </a:solidFill>
                <a:latin typeface="Canva Sans Bold"/>
              </a:rPr>
              <a:t>1) encoder-only: Good for tasks based on inputs like text classification (BERT)</a:t>
            </a:r>
          </a:p>
          <a:p>
            <a:pPr>
              <a:lnSpc>
                <a:spcPts val="4717"/>
              </a:lnSpc>
              <a:spcBef>
                <a:spcPct val="0"/>
              </a:spcBef>
            </a:pPr>
            <a:r>
              <a:rPr lang="en-US" sz="3369">
                <a:solidFill>
                  <a:srgbClr val="FFFFFF"/>
                </a:solidFill>
                <a:latin typeface="Canva Sans Bold"/>
              </a:rPr>
              <a:t>2) decoder-only: Generative Models (GPTs)</a:t>
            </a:r>
          </a:p>
          <a:p>
            <a:pPr>
              <a:lnSpc>
                <a:spcPts val="4717"/>
              </a:lnSpc>
              <a:spcBef>
                <a:spcPct val="0"/>
              </a:spcBef>
            </a:pPr>
            <a:r>
              <a:rPr lang="en-US" sz="3369">
                <a:solidFill>
                  <a:srgbClr val="FFFFFF"/>
                </a:solidFill>
                <a:latin typeface="Canva Sans Bold"/>
              </a:rPr>
              <a:t>3) encoder-decoder: Generating something based on the inputs (Translation)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41849" y="1163210"/>
            <a:ext cx="17957580" cy="7939922"/>
          </a:xfrm>
          <a:custGeom>
            <a:avLst/>
            <a:gdLst/>
            <a:ahLst/>
            <a:cxnLst/>
            <a:rect r="r" b="b" t="t" l="l"/>
            <a:pathLst>
              <a:path h="7939922" w="17957580">
                <a:moveTo>
                  <a:pt x="0" y="0"/>
                </a:moveTo>
                <a:lnTo>
                  <a:pt x="17957580" y="0"/>
                </a:lnTo>
                <a:lnTo>
                  <a:pt x="17957580" y="7939922"/>
                </a:lnTo>
                <a:lnTo>
                  <a:pt x="0" y="793992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6238" y="2220497"/>
            <a:ext cx="17966853" cy="5743347"/>
          </a:xfrm>
          <a:custGeom>
            <a:avLst/>
            <a:gdLst/>
            <a:ahLst/>
            <a:cxnLst/>
            <a:rect r="r" b="b" t="t" l="l"/>
            <a:pathLst>
              <a:path h="5743347" w="17966853">
                <a:moveTo>
                  <a:pt x="0" y="0"/>
                </a:moveTo>
                <a:lnTo>
                  <a:pt x="17966853" y="0"/>
                </a:lnTo>
                <a:lnTo>
                  <a:pt x="17966853" y="5743347"/>
                </a:lnTo>
                <a:lnTo>
                  <a:pt x="0" y="5743347"/>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0102" y="1993914"/>
            <a:ext cx="17902915" cy="6283420"/>
          </a:xfrm>
          <a:custGeom>
            <a:avLst/>
            <a:gdLst/>
            <a:ahLst/>
            <a:cxnLst/>
            <a:rect r="r" b="b" t="t" l="l"/>
            <a:pathLst>
              <a:path h="6283420" w="17902915">
                <a:moveTo>
                  <a:pt x="0" y="0"/>
                </a:moveTo>
                <a:lnTo>
                  <a:pt x="17902915" y="0"/>
                </a:lnTo>
                <a:lnTo>
                  <a:pt x="17902915" y="6283420"/>
                </a:lnTo>
                <a:lnTo>
                  <a:pt x="0" y="628342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287265" y="106744"/>
            <a:ext cx="13713471" cy="10073513"/>
          </a:xfrm>
          <a:custGeom>
            <a:avLst/>
            <a:gdLst/>
            <a:ahLst/>
            <a:cxnLst/>
            <a:rect r="r" b="b" t="t" l="l"/>
            <a:pathLst>
              <a:path h="10073513" w="13713471">
                <a:moveTo>
                  <a:pt x="0" y="0"/>
                </a:moveTo>
                <a:lnTo>
                  <a:pt x="13713470" y="0"/>
                </a:lnTo>
                <a:lnTo>
                  <a:pt x="13713470" y="10073512"/>
                </a:lnTo>
                <a:lnTo>
                  <a:pt x="0" y="10073512"/>
                </a:lnTo>
                <a:lnTo>
                  <a:pt x="0" y="0"/>
                </a:lnTo>
                <a:close/>
              </a:path>
            </a:pathLst>
          </a:custGeom>
          <a:blipFill>
            <a:blip r:embed="rId3"/>
            <a:stretch>
              <a:fillRect l="0" t="-819" r="0" b="-81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DAGD1QaLMdk</dc:identifier>
  <dcterms:modified xsi:type="dcterms:W3CDTF">2011-08-01T06:04:30Z</dcterms:modified>
  <cp:revision>1</cp:revision>
  <dc:title>Blue Futuristic Technology Presentation</dc:title>
</cp:coreProperties>
</file>